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4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00CC-60CF-43A9-A54B-2DA9B91F639B}" type="datetimeFigureOut">
              <a:rPr lang="de-CH" smtClean="0"/>
              <a:pPr/>
              <a:t>01.02.2017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2D86-A05E-4713-BA6D-E13A5DBFC6A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00CC-60CF-43A9-A54B-2DA9B91F639B}" type="datetimeFigureOut">
              <a:rPr lang="de-CH" smtClean="0"/>
              <a:pPr/>
              <a:t>01.02.2017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2D86-A05E-4713-BA6D-E13A5DBFC6A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00CC-60CF-43A9-A54B-2DA9B91F639B}" type="datetimeFigureOut">
              <a:rPr lang="de-CH" smtClean="0"/>
              <a:pPr/>
              <a:t>01.02.2017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2D86-A05E-4713-BA6D-E13A5DBFC6A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00CC-60CF-43A9-A54B-2DA9B91F639B}" type="datetimeFigureOut">
              <a:rPr lang="de-CH" smtClean="0"/>
              <a:pPr/>
              <a:t>01.02.2017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2D86-A05E-4713-BA6D-E13A5DBFC6A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00CC-60CF-43A9-A54B-2DA9B91F639B}" type="datetimeFigureOut">
              <a:rPr lang="de-CH" smtClean="0"/>
              <a:pPr/>
              <a:t>01.02.2017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2D86-A05E-4713-BA6D-E13A5DBFC6A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00CC-60CF-43A9-A54B-2DA9B91F639B}" type="datetimeFigureOut">
              <a:rPr lang="de-CH" smtClean="0"/>
              <a:pPr/>
              <a:t>01.02.2017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2D86-A05E-4713-BA6D-E13A5DBFC6A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00CC-60CF-43A9-A54B-2DA9B91F639B}" type="datetimeFigureOut">
              <a:rPr lang="de-CH" smtClean="0"/>
              <a:pPr/>
              <a:t>01.02.2017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2D86-A05E-4713-BA6D-E13A5DBFC6A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00CC-60CF-43A9-A54B-2DA9B91F639B}" type="datetimeFigureOut">
              <a:rPr lang="de-CH" smtClean="0"/>
              <a:pPr/>
              <a:t>01.02.2017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2D86-A05E-4713-BA6D-E13A5DBFC6A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00CC-60CF-43A9-A54B-2DA9B91F639B}" type="datetimeFigureOut">
              <a:rPr lang="de-CH" smtClean="0"/>
              <a:pPr/>
              <a:t>01.02.2017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2D86-A05E-4713-BA6D-E13A5DBFC6A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00CC-60CF-43A9-A54B-2DA9B91F639B}" type="datetimeFigureOut">
              <a:rPr lang="de-CH" smtClean="0"/>
              <a:pPr/>
              <a:t>01.02.2017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2D86-A05E-4713-BA6D-E13A5DBFC6A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00CC-60CF-43A9-A54B-2DA9B91F639B}" type="datetimeFigureOut">
              <a:rPr lang="de-CH" smtClean="0"/>
              <a:pPr/>
              <a:t>01.02.2017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2D86-A05E-4713-BA6D-E13A5DBFC6A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00CC-60CF-43A9-A54B-2DA9B91F639B}" type="datetimeFigureOut">
              <a:rPr lang="de-CH" smtClean="0"/>
              <a:pPr/>
              <a:t>01.02.2017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B2D86-A05E-4713-BA6D-E13A5DBFC6A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980728"/>
            <a:ext cx="4968552" cy="416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Gerade Verbindung 7"/>
          <p:cNvCxnSpPr/>
          <p:nvPr/>
        </p:nvCxnSpPr>
        <p:spPr>
          <a:xfrm flipH="1">
            <a:off x="395536" y="2996952"/>
            <a:ext cx="7488832" cy="0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H="1">
            <a:off x="395536" y="3789040"/>
            <a:ext cx="7488832" cy="0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-36512" y="2996952"/>
            <a:ext cx="9318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>
                <a:solidFill>
                  <a:srgbClr val="663300"/>
                </a:solidFill>
                <a:latin typeface="Hurry Up" pitchFamily="2" charset="0"/>
              </a:rPr>
              <a:t>Getreide, </a:t>
            </a:r>
            <a:r>
              <a:rPr lang="de-CH" sz="3400" dirty="0">
                <a:solidFill>
                  <a:srgbClr val="663300"/>
                </a:solidFill>
                <a:latin typeface="Hurry Up" pitchFamily="2" charset="0"/>
              </a:rPr>
              <a:t>Kartoffeln</a:t>
            </a:r>
            <a:r>
              <a:rPr lang="de-CH" sz="3600" dirty="0">
                <a:solidFill>
                  <a:srgbClr val="663300"/>
                </a:solidFill>
                <a:latin typeface="Hurry Up" pitchFamily="2" charset="0"/>
              </a:rPr>
              <a:t> und Hülsenfrüchte</a:t>
            </a:r>
          </a:p>
          <a:p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912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3995936" y="611977"/>
            <a:ext cx="1646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>
                <a:solidFill>
                  <a:srgbClr val="FF0000"/>
                </a:solidFill>
              </a:rPr>
              <a:t>Aktivität</a:t>
            </a:r>
          </a:p>
        </p:txBody>
      </p:sp>
      <p:pic>
        <p:nvPicPr>
          <p:cNvPr id="4" name="Grafik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61048"/>
            <a:ext cx="335437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www.sport-ist-die-beste-medizin.de/wp-content/uploads/2014/03/teller-ernaehrung-1030x7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1184" y="3573016"/>
            <a:ext cx="4742816" cy="3619276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683568" y="2636912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So sieht die Verteilung der Nährstoffe auf dem Teller aus!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764704"/>
            <a:ext cx="661860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Weissmehl</a:t>
            </a:r>
            <a:r>
              <a:rPr lang="de-DE" dirty="0"/>
              <a:t>-Produkte  _ _ _ _ _ _ _ _    nur    _ _ _ _ _ Zeit.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CH" dirty="0"/>
          </a:p>
          <a:p>
            <a:r>
              <a:rPr lang="de-DE" dirty="0"/>
              <a:t>Vollkornprodukte sättigen länger und regen die _ _ _ _ _ _ _ _ _  an . </a:t>
            </a:r>
          </a:p>
          <a:p>
            <a:endParaRPr lang="de-DE" dirty="0"/>
          </a:p>
          <a:p>
            <a:r>
              <a:rPr lang="de-DE" dirty="0"/>
              <a:t>Zudem enthalten sie   _ _ _ _ _ _ _ _ ,    _ _ _ _ _ _ _ _ _ _ _ _ _ _   ,</a:t>
            </a:r>
          </a:p>
          <a:p>
            <a:endParaRPr lang="de-CH" dirty="0"/>
          </a:p>
          <a:p>
            <a:r>
              <a:rPr lang="de-DE" dirty="0"/>
              <a:t>_ _ _ _ _ _ _ _ und Mineralstoffe.</a:t>
            </a:r>
            <a:endParaRPr lang="de-CH" dirty="0"/>
          </a:p>
          <a:p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2771800" y="692696"/>
            <a:ext cx="94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sättigen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716016" y="692696"/>
            <a:ext cx="700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kurze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83568" y="3707740"/>
            <a:ext cx="105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Vitamine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716016" y="3140968"/>
            <a:ext cx="169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Nahrungsfasern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771800" y="3140968"/>
            <a:ext cx="99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Proteine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292080" y="2636912"/>
            <a:ext cx="121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Verdauung</a:t>
            </a:r>
          </a:p>
        </p:txBody>
      </p:sp>
      <p:pic>
        <p:nvPicPr>
          <p:cNvPr id="10" name="Grafik 9" descr="http://www.raphael-biobrote.ch/image/brotsorten/minis/haf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509120"/>
            <a:ext cx="28803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http://www.beckkeller.ch/gipfeli/1770_buttergipfe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04664"/>
            <a:ext cx="1944613" cy="129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 descr="http://www.onaportal.com/content_images/senka/MuseliAndBanan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437112"/>
            <a:ext cx="3417173" cy="20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899592" y="4437112"/>
            <a:ext cx="45815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sv-SE" sz="32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/>
                <a:latin typeface="Arial Black"/>
              </a:rPr>
              <a:t>... ä gute Start i Tag!</a:t>
            </a:r>
            <a:endParaRPr lang="de-CH" sz="3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effectLst/>
              <a:latin typeface="Arial Black"/>
            </a:endParaRPr>
          </a:p>
        </p:txBody>
      </p:sp>
      <p:pic>
        <p:nvPicPr>
          <p:cNvPr id="21508" name="Picture 4" descr="http://t2.ftcdn.net/jpg/00/68/99/29/400_F_68992930_klq5QcZxcMKQsiwtVtosgRRCnPWWfXI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268760"/>
            <a:ext cx="1440000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://www.vis.bayern.de/ernaehrung/ernaehrung/ernaehrung_krankheit/pic/kohlenhydrat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13" y="351429"/>
            <a:ext cx="7760174" cy="615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755576" y="3868593"/>
            <a:ext cx="7776864" cy="280076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CH" sz="4400" dirty="0">
                <a:solidFill>
                  <a:schemeClr val="bg1"/>
                </a:solidFill>
              </a:rPr>
              <a:t>Ohne entsprechende Bewegung werden die, zu viel gegessenen Kohlenhydrate als </a:t>
            </a:r>
            <a:r>
              <a:rPr lang="de-CH" sz="4400" dirty="0">
                <a:solidFill>
                  <a:srgbClr val="FF0000"/>
                </a:solidFill>
              </a:rPr>
              <a:t>Fettreserven </a:t>
            </a:r>
            <a:r>
              <a:rPr lang="de-CH" sz="4400" dirty="0">
                <a:solidFill>
                  <a:schemeClr val="bg1"/>
                </a:solidFill>
              </a:rPr>
              <a:t>im Körper gespeichert.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55576" y="260648"/>
            <a:ext cx="7704856" cy="10801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311230" cy="608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1187624" y="1556792"/>
            <a:ext cx="63108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rgbClr val="FF0000"/>
                </a:solidFill>
              </a:rPr>
              <a:t>Der Anteil der Kohlenhydrate muss der </a:t>
            </a:r>
          </a:p>
          <a:p>
            <a:r>
              <a:rPr lang="de-CH" sz="2800" dirty="0">
                <a:solidFill>
                  <a:srgbClr val="FF0000"/>
                </a:solidFill>
              </a:rPr>
              <a:t>körperlichen Aktivität angepasst werden.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9512" y="1052736"/>
            <a:ext cx="8622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dirty="0"/>
          </a:p>
          <a:p>
            <a:r>
              <a:rPr lang="de-CH" dirty="0"/>
              <a:t>Getreideprodukte werden aus den 	_ _ _ _ _  (Körner)  grasartiger Pflanzen hergestellt.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851920" y="1195011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Samen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347864" y="260648"/>
            <a:ext cx="1976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>
                <a:solidFill>
                  <a:srgbClr val="663300"/>
                </a:solidFill>
                <a:latin typeface="Hurry Up" pitchFamily="2" charset="0"/>
              </a:rPr>
              <a:t>Getreide</a:t>
            </a:r>
          </a:p>
          <a:p>
            <a:endParaRPr lang="de-CH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0579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2627784" y="2348880"/>
            <a:ext cx="88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Weizen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699792" y="3284984"/>
            <a:ext cx="574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Reis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129931" y="2339588"/>
            <a:ext cx="882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Roggen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160384" y="3284984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Mais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699792" y="4437112"/>
            <a:ext cx="8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Gerste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068951" y="4437112"/>
            <a:ext cx="78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Dinkel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699792" y="5363924"/>
            <a:ext cx="71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Hafer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652120" y="5661248"/>
            <a:ext cx="71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Hafer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211960" y="5661248"/>
            <a:ext cx="78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Dinkel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059832" y="476672"/>
            <a:ext cx="2829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>
                <a:solidFill>
                  <a:srgbClr val="663300"/>
                </a:solidFill>
                <a:latin typeface="Hurry Up" pitchFamily="2" charset="0"/>
              </a:rPr>
              <a:t>Kartoffeln</a:t>
            </a:r>
          </a:p>
          <a:p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3347864" y="1628800"/>
            <a:ext cx="50991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Die Kartoffelpflanze gehört zu den</a:t>
            </a:r>
          </a:p>
          <a:p>
            <a:endParaRPr lang="de-DE" dirty="0"/>
          </a:p>
          <a:p>
            <a:r>
              <a:rPr lang="de-DE" dirty="0"/>
              <a:t>_______________________-Gewächsen,</a:t>
            </a:r>
          </a:p>
          <a:p>
            <a:endParaRPr lang="de-DE" dirty="0"/>
          </a:p>
          <a:p>
            <a:r>
              <a:rPr lang="de-DE" dirty="0"/>
              <a:t>wie auch die Tomate, die Aubergine und die Paprika.</a:t>
            </a:r>
            <a:endParaRPr lang="de-CH" dirty="0"/>
          </a:p>
          <a:p>
            <a:endParaRPr lang="de-CH" dirty="0"/>
          </a:p>
        </p:txBody>
      </p:sp>
      <p:pic>
        <p:nvPicPr>
          <p:cNvPr id="4" name="Grafik 3" descr="http://94.247.146.63/bglh/vomleben3/kap4/60-3_Kartoffelpflanz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2911003" cy="356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419872" y="2123564"/>
            <a:ext cx="261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Nachtschattengewächsen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987824" y="3284984"/>
            <a:ext cx="571502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Die Kartoffel bietet viele Zubereitungsmöglichkeiten:</a:t>
            </a:r>
          </a:p>
          <a:p>
            <a:endParaRPr lang="de-CH" dirty="0"/>
          </a:p>
          <a:p>
            <a:r>
              <a:rPr lang="de-DE" dirty="0"/>
              <a:t>_______________________, _______________________, </a:t>
            </a:r>
          </a:p>
          <a:p>
            <a:endParaRPr lang="de-CH" dirty="0"/>
          </a:p>
          <a:p>
            <a:r>
              <a:rPr lang="de-DE" dirty="0"/>
              <a:t>_______________________, _______________________ </a:t>
            </a:r>
          </a:p>
          <a:p>
            <a:endParaRPr lang="de-DE" dirty="0"/>
          </a:p>
          <a:p>
            <a:r>
              <a:rPr lang="de-DE" dirty="0"/>
              <a:t>oder	__________________________.</a:t>
            </a:r>
            <a:endParaRPr lang="de-CH" dirty="0"/>
          </a:p>
          <a:p>
            <a:r>
              <a:rPr lang="de-DE" dirty="0"/>
              <a:t>.</a:t>
            </a:r>
            <a:endParaRPr lang="de-CH" dirty="0"/>
          </a:p>
          <a:p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3419872" y="3717032"/>
            <a:ext cx="154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Pommes</a:t>
            </a:r>
            <a:r>
              <a:rPr lang="de-CH" dirty="0"/>
              <a:t> </a:t>
            </a:r>
            <a:r>
              <a:rPr lang="de-CH" b="1" dirty="0">
                <a:solidFill>
                  <a:srgbClr val="663300"/>
                </a:solidFill>
              </a:rPr>
              <a:t>frites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419872" y="4221088"/>
            <a:ext cx="1591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Ofenkartoffeln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372200" y="4221088"/>
            <a:ext cx="151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Kartoffelstock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372200" y="3717032"/>
            <a:ext cx="157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Pommes</a:t>
            </a:r>
            <a:r>
              <a:rPr lang="de-CH" dirty="0"/>
              <a:t> </a:t>
            </a:r>
            <a:r>
              <a:rPr lang="de-CH" b="1" dirty="0">
                <a:solidFill>
                  <a:srgbClr val="663300"/>
                </a:solidFill>
              </a:rPr>
              <a:t>Chips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085485" y="4797152"/>
            <a:ext cx="235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geschwellte Kartoffeln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5536" y="5302949"/>
            <a:ext cx="7212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 _______________, 2 vorwiegend _______________________________, </a:t>
            </a:r>
          </a:p>
          <a:p>
            <a:endParaRPr lang="de-DE" dirty="0"/>
          </a:p>
          <a:p>
            <a:r>
              <a:rPr lang="de-DE" dirty="0"/>
              <a:t>3 _________________</a:t>
            </a:r>
            <a:endParaRPr lang="de-CH" dirty="0"/>
          </a:p>
          <a:p>
            <a:endParaRPr lang="de-CH" dirty="0"/>
          </a:p>
        </p:txBody>
      </p:sp>
      <p:pic>
        <p:nvPicPr>
          <p:cNvPr id="4" name="Grafik 3" descr="http://www.plaza-der-vielfalt.de/media/wdu/290108030932e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532859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2267744" y="476672"/>
            <a:ext cx="392985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663300"/>
                </a:solidFill>
              </a:rPr>
              <a:t>Kochtypen der Kartoffeln</a:t>
            </a:r>
            <a:endParaRPr lang="de-CH" sz="2800" b="1" dirty="0">
              <a:solidFill>
                <a:srgbClr val="663300"/>
              </a:solidFill>
            </a:endParaRPr>
          </a:p>
          <a:p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827584" y="5157192"/>
            <a:ext cx="138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Festkochend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79912" y="5157192"/>
            <a:ext cx="351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>
                <a:solidFill>
                  <a:srgbClr val="663300"/>
                </a:solidFill>
              </a:rPr>
              <a:t>festkochend </a:t>
            </a:r>
            <a:r>
              <a:rPr lang="de-CH" b="1" dirty="0">
                <a:solidFill>
                  <a:srgbClr val="663300"/>
                </a:solidFill>
              </a:rPr>
              <a:t>oder Hochtemperatur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55576" y="5733256"/>
            <a:ext cx="170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mehlig kochend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295405" cy="575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0571" y="220600"/>
            <a:ext cx="3565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>
                <a:solidFill>
                  <a:srgbClr val="663300"/>
                </a:solidFill>
                <a:latin typeface="Hurry Up" pitchFamily="2" charset="0"/>
              </a:rPr>
              <a:t>Hülsenfrüchte</a:t>
            </a:r>
          </a:p>
          <a:p>
            <a:endParaRPr lang="de-CH" dirty="0"/>
          </a:p>
        </p:txBody>
      </p:sp>
      <p:pic>
        <p:nvPicPr>
          <p:cNvPr id="18434" name="Picture 2" descr="http://www.ndr.de/ratgeber/kochen/huelsenfruechte101_v-contentg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052736"/>
            <a:ext cx="4856938" cy="2736304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 rot="20080576">
            <a:off x="7327386" y="798868"/>
            <a:ext cx="628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rgbClr val="663300"/>
                </a:solidFill>
              </a:rPr>
              <a:t>Bunt</a:t>
            </a:r>
          </a:p>
        </p:txBody>
      </p:sp>
      <p:sp>
        <p:nvSpPr>
          <p:cNvPr id="5" name="Textfeld 4"/>
          <p:cNvSpPr txBox="1"/>
          <p:nvPr/>
        </p:nvSpPr>
        <p:spPr>
          <a:xfrm rot="2118964">
            <a:off x="7391901" y="1965770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rgbClr val="663300"/>
                </a:solidFill>
              </a:rPr>
              <a:t>Vielseitig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64088" y="2831403"/>
            <a:ext cx="344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rgbClr val="663300"/>
                </a:solidFill>
              </a:rPr>
              <a:t>Kohlenhydrat- </a:t>
            </a:r>
            <a:r>
              <a:rPr lang="de-CH" b="1" dirty="0">
                <a:solidFill>
                  <a:srgbClr val="663300"/>
                </a:solidFill>
              </a:rPr>
              <a:t>und</a:t>
            </a:r>
            <a:r>
              <a:rPr lang="de-CH" dirty="0">
                <a:solidFill>
                  <a:srgbClr val="663300"/>
                </a:solidFill>
              </a:rPr>
              <a:t> Proteinlieferant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130096" y="310293"/>
            <a:ext cx="4117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>
                <a:solidFill>
                  <a:srgbClr val="663300"/>
                </a:solidFill>
              </a:rPr>
              <a:t>…leider zu wenig bekannt!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12480"/>
            <a:ext cx="5895975" cy="1857375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2339752" y="4177266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Linsen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364088" y="4177266"/>
            <a:ext cx="82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Erbsen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64088" y="5185378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Sojabohnen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339752" y="5176086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Bohnen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88191" y="5899338"/>
            <a:ext cx="7489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Lange Zeit waren sie als schwerverdauliches “Arme-Leute-Essen” verschrien.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816089" y="692696"/>
            <a:ext cx="75534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Der Körper braucht  tagsüber 	    Energie um funktionieren zu können.</a:t>
            </a:r>
          </a:p>
          <a:p>
            <a:endParaRPr lang="de-DE" dirty="0"/>
          </a:p>
          <a:p>
            <a:r>
              <a:rPr lang="de-DE" dirty="0"/>
              <a:t>Diesen Energie-Nachschub liefern dir die _ _ _ _ _ _ _ _ _ _ _ _ _ .</a:t>
            </a:r>
          </a:p>
          <a:p>
            <a:endParaRPr lang="de-DE" dirty="0"/>
          </a:p>
          <a:p>
            <a:r>
              <a:rPr lang="de-DE" dirty="0"/>
              <a:t>Sie stillen den  _ _ _ _ _ _ und liefern dir Energie für _ _ _ _ _ _ _ _ _ _ ,</a:t>
            </a:r>
          </a:p>
          <a:p>
            <a:endParaRPr lang="de-DE" dirty="0"/>
          </a:p>
          <a:p>
            <a:r>
              <a:rPr lang="de-DE" dirty="0"/>
              <a:t>_ _ _ _ _ _ _ _ und _ _ _ _ _ _ _ _ .</a:t>
            </a:r>
            <a:endParaRPr lang="de-CH" dirty="0"/>
          </a:p>
          <a:p>
            <a:endParaRPr lang="de-CH" dirty="0"/>
          </a:p>
        </p:txBody>
      </p:sp>
      <p:sp>
        <p:nvSpPr>
          <p:cNvPr id="13" name="Textfeld 12"/>
          <p:cNvSpPr txBox="1"/>
          <p:nvPr/>
        </p:nvSpPr>
        <p:spPr>
          <a:xfrm>
            <a:off x="3563888" y="620688"/>
            <a:ext cx="1271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nonstop</a:t>
            </a:r>
            <a:endParaRPr lang="de-CH" sz="2400" dirty="0"/>
          </a:p>
        </p:txBody>
      </p:sp>
      <p:sp>
        <p:nvSpPr>
          <p:cNvPr id="14" name="Textfeld 13"/>
          <p:cNvSpPr txBox="1"/>
          <p:nvPr/>
        </p:nvSpPr>
        <p:spPr>
          <a:xfrm>
            <a:off x="5006304" y="1196752"/>
            <a:ext cx="157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Kohlenhydrate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410285" y="1674287"/>
            <a:ext cx="881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Hunger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796136" y="1674287"/>
            <a:ext cx="124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Denkarbeit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970125" y="2250351"/>
            <a:ext cx="1178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Bewegung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699792" y="2250351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663300"/>
                </a:solidFill>
              </a:rPr>
              <a:t>Ausdauer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542" y="2787998"/>
            <a:ext cx="2520280" cy="23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9874">
            <a:off x="961273" y="4272470"/>
            <a:ext cx="7452320" cy="100644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69" y="4797152"/>
            <a:ext cx="2723822" cy="1883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Bildschirmpräsentation (4:3)</PresentationFormat>
  <Paragraphs>88</Paragraphs>
  <Slides>11</Slides>
  <Notes>0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Hurry Up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Madlen</dc:creator>
  <cp:lastModifiedBy>Madlen Herrmann</cp:lastModifiedBy>
  <cp:revision>19</cp:revision>
  <dcterms:created xsi:type="dcterms:W3CDTF">2015-02-08T06:08:41Z</dcterms:created>
  <dcterms:modified xsi:type="dcterms:W3CDTF">2017-02-01T06:17:16Z</dcterms:modified>
</cp:coreProperties>
</file>