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5" r:id="rId6"/>
    <p:sldId id="262" r:id="rId7"/>
    <p:sldId id="263" r:id="rId8"/>
    <p:sldId id="260" r:id="rId9"/>
    <p:sldId id="261" r:id="rId10"/>
    <p:sldId id="258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9" d="100"/>
          <a:sy n="59" d="100"/>
        </p:scale>
        <p:origin x="1541" y="5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CB7E61-540A-4137-8E18-FD79CDD445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023C3E3-F044-41D3-939D-47D0FCA69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9DB67A-418B-4B43-B74D-25057F742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4BDD-8BF3-4E45-821D-D481683B419E}" type="datetimeFigureOut">
              <a:rPr lang="de-CH" smtClean="0"/>
              <a:t>02.10.2018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D0B71A-DA16-4785-96BC-A464DF3B4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1CC912-8204-42E1-A72A-1F9C95C2A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7888-A0BD-45FC-A3F4-F08C62B89B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18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D1AD33-A30F-4464-A16D-77F830288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0446582-904B-4C73-8D7A-EBEACCF22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664D71-C51A-4A38-90C4-2D91FD027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4BDD-8BF3-4E45-821D-D481683B419E}" type="datetimeFigureOut">
              <a:rPr lang="de-CH" smtClean="0"/>
              <a:t>02.10.2018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4F4A44-451F-4412-8810-9F6502973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ACFB89-5816-4DFA-9F1F-5145FC770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7888-A0BD-45FC-A3F4-F08C62B89B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5667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FFD1B3E-5469-4E8D-9263-4CD384DB7A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568BD47-9929-498D-AA02-FA543F03E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FB1791-EC3A-42D6-B6EB-B2DE0F3E2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4BDD-8BF3-4E45-821D-D481683B419E}" type="datetimeFigureOut">
              <a:rPr lang="de-CH" smtClean="0"/>
              <a:t>02.10.2018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4418C7-6EEE-46DF-957E-CBD2717EE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82E47D-1DDB-4175-83D9-A554AFE7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7888-A0BD-45FC-A3F4-F08C62B89B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4146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6BF373-6C5A-4509-9F73-1BF8CAF81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DB6E40-4B2F-47FB-83CF-A299D3510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60F9A2-FEC5-4083-9AB1-08C9CA839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4BDD-8BF3-4E45-821D-D481683B419E}" type="datetimeFigureOut">
              <a:rPr lang="de-CH" smtClean="0"/>
              <a:t>02.10.2018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586205-433B-418E-BA22-F1B5982D8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ECA6BC-7E65-457D-83F4-8987F9B36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7888-A0BD-45FC-A3F4-F08C62B89B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0186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41B1EE-4F5B-4B3C-B702-C0C24EC92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2D88AB-A46E-4559-B62B-07DDB172C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6AFF32-87B3-42C3-800D-EB934B109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4BDD-8BF3-4E45-821D-D481683B419E}" type="datetimeFigureOut">
              <a:rPr lang="de-CH" smtClean="0"/>
              <a:t>02.10.2018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403DAD-510E-4153-A68D-877C2AE81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E6F265-5C72-425B-B0F7-246FDDEAD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7888-A0BD-45FC-A3F4-F08C62B89B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384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D693BD-C4AB-4250-BFF0-AA773A5E6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F2A047-4250-4E05-9623-19D6D1CD48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314C3CC-DE05-47A3-83B3-7E7AD3F85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89A7758-6320-4C5B-9815-2C3B23DBF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4BDD-8BF3-4E45-821D-D481683B419E}" type="datetimeFigureOut">
              <a:rPr lang="de-CH" smtClean="0"/>
              <a:t>02.10.2018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01444EA-1168-453E-913C-553906B93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1DA82B5-5F40-490C-853B-37DE59D76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7888-A0BD-45FC-A3F4-F08C62B89B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791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1316F9-E18B-4631-A05C-6829F168E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CEDDC0-DF4C-4B8C-9892-A254E0237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FEF022B-1392-4FD8-B08F-F42312CA2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537A50A-6B1B-422F-869D-5BE1610007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29D9704-3E3B-4B4B-8E71-E7435BBABD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B87C06B-E2BE-4742-9303-25BCB57C3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4BDD-8BF3-4E45-821D-D481683B419E}" type="datetimeFigureOut">
              <a:rPr lang="de-CH" smtClean="0"/>
              <a:t>02.10.2018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D6B4740-4A77-45E4-B358-8756EFB8C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C548EDF-5ABA-44CF-BF06-2454507D4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7888-A0BD-45FC-A3F4-F08C62B89B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9749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D419EB-2476-4657-B20B-4DE48D245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C456A26-DCA6-4E82-9C8D-AAE73686A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4BDD-8BF3-4E45-821D-D481683B419E}" type="datetimeFigureOut">
              <a:rPr lang="de-CH" smtClean="0"/>
              <a:t>02.10.2018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8308149-0DB6-44E6-8516-86FE24020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251CAC3-76C3-4F59-8148-C6D571DBB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7888-A0BD-45FC-A3F4-F08C62B89B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6294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8D01CAE-1407-4EA1-9E60-1A8F6633B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4BDD-8BF3-4E45-821D-D481683B419E}" type="datetimeFigureOut">
              <a:rPr lang="de-CH" smtClean="0"/>
              <a:t>02.10.2018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EDC2B2E-9DF5-4B7A-BC2E-052C2CC8F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1003FD4-49D4-4251-8C3C-DE7B43D6A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7888-A0BD-45FC-A3F4-F08C62B89B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8120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D66016-6827-44BC-90E5-38E7952BD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8132075-6BB5-4C2E-B716-E40534145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3B499F-2BCE-4139-A409-DF9E70EC3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677971-F528-42CA-A3B0-BA9474AD3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4BDD-8BF3-4E45-821D-D481683B419E}" type="datetimeFigureOut">
              <a:rPr lang="de-CH" smtClean="0"/>
              <a:t>02.10.2018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64D499A-BEEA-4209-8D76-C94ECD77D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55471A-B229-4631-91E4-BACC03AA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7888-A0BD-45FC-A3F4-F08C62B89B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6162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76FE8E-9140-4D16-95A5-F1E3EE085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91BB709-A6D2-4C09-AD10-5A13C12340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611612D-FD3C-4E37-8E77-80D009A08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A951BB8-4134-4A75-8409-3BAF15A85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44BDD-8BF3-4E45-821D-D481683B419E}" type="datetimeFigureOut">
              <a:rPr lang="de-CH" smtClean="0"/>
              <a:t>02.10.2018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F704BD-4ED1-458F-811B-587ECAA25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2CC1FF-63AE-4BF4-946B-DCFBE744F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C7888-A0BD-45FC-A3F4-F08C62B89B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126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2D4998-EBFC-429A-B4A8-2F82B84BD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7AA4DB8-52F7-4B33-9C36-A8B64588C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195BC8-6890-4B2F-B9A8-24C4BA975F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44BDD-8BF3-4E45-821D-D481683B419E}" type="datetimeFigureOut">
              <a:rPr lang="de-CH" smtClean="0"/>
              <a:t>02.10.2018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14652F-3E3C-467A-88EA-640865EF70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A7786A-467E-47D0-81F1-10581DF7FE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C7888-A0BD-45FC-A3F4-F08C62B89BD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4806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5DB2A407-01EF-4C6D-813B-31AF5E658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99773"/>
            <a:ext cx="9286875" cy="404812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03AC9EAD-3978-4DBB-B21A-1930AC909450}"/>
              </a:ext>
            </a:extLst>
          </p:cNvPr>
          <p:cNvSpPr txBox="1"/>
          <p:nvPr/>
        </p:nvSpPr>
        <p:spPr>
          <a:xfrm>
            <a:off x="5111879" y="4922718"/>
            <a:ext cx="56989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7200" dirty="0">
                <a:latin typeface="Wednesday" panose="02000603000000000000" pitchFamily="2" charset="0"/>
                <a:ea typeface="Wednesday" panose="02000603000000000000" pitchFamily="2" charset="0"/>
              </a:rPr>
              <a:t>Mach dich schlau!</a:t>
            </a:r>
          </a:p>
        </p:txBody>
      </p:sp>
    </p:spTree>
    <p:extLst>
      <p:ext uri="{BB962C8B-B14F-4D97-AF65-F5344CB8AC3E}">
        <p14:creationId xmlns:p14="http://schemas.microsoft.com/office/powerpoint/2010/main" val="368389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FCB81B48-6A6D-4A34-8A23-2655C3ACA908}"/>
              </a:ext>
            </a:extLst>
          </p:cNvPr>
          <p:cNvSpPr txBox="1"/>
          <p:nvPr/>
        </p:nvSpPr>
        <p:spPr>
          <a:xfrm>
            <a:off x="1080654" y="2835564"/>
            <a:ext cx="9704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/>
              <a:t>http://www.sge-ssn.ch/ich-und-du/essen-und-trinken/ausgewogen/schweizer-lebensmittelpyramide/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CBE3B801-CB8A-4BBD-9633-9E30F5B8C649}"/>
              </a:ext>
            </a:extLst>
          </p:cNvPr>
          <p:cNvGrpSpPr/>
          <p:nvPr/>
        </p:nvGrpSpPr>
        <p:grpSpPr>
          <a:xfrm>
            <a:off x="653184" y="609971"/>
            <a:ext cx="1080000" cy="1080000"/>
            <a:chOff x="1142711" y="416008"/>
            <a:chExt cx="1909330" cy="1810100"/>
          </a:xfrm>
        </p:grpSpPr>
        <p:pic>
          <p:nvPicPr>
            <p:cNvPr id="3" name="Grafik 2">
              <a:extLst>
                <a:ext uri="{FF2B5EF4-FFF2-40B4-BE49-F238E27FC236}">
                  <a16:creationId xmlns:a16="http://schemas.microsoft.com/office/drawing/2014/main" id="{3DE64742-EF61-40DD-9C7D-3F89284FB1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42711" y="416008"/>
              <a:ext cx="1909330" cy="1810100"/>
            </a:xfrm>
            <a:prstGeom prst="rect">
              <a:avLst/>
            </a:prstGeom>
          </p:spPr>
        </p:pic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4DA2EB00-7E60-405C-A1A8-0D6C2B6E50E1}"/>
                </a:ext>
              </a:extLst>
            </p:cNvPr>
            <p:cNvSpPr txBox="1"/>
            <p:nvPr/>
          </p:nvSpPr>
          <p:spPr>
            <a:xfrm>
              <a:off x="2216728" y="1496291"/>
              <a:ext cx="6183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/>
                <a:t>Nr. 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0260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DC14E7A7-9191-4DFE-B491-5775B8641BAC}"/>
              </a:ext>
            </a:extLst>
          </p:cNvPr>
          <p:cNvSpPr txBox="1"/>
          <p:nvPr/>
        </p:nvSpPr>
        <p:spPr>
          <a:xfrm>
            <a:off x="4315705" y="3055588"/>
            <a:ext cx="35605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400" dirty="0">
                <a:latin typeface="Wednesday" panose="02000603000000000000" pitchFamily="2" charset="0"/>
                <a:ea typeface="Wednesday" panose="02000603000000000000" pitchFamily="2" charset="0"/>
              </a:rPr>
              <a:t>Mach dich schlau!</a:t>
            </a:r>
          </a:p>
        </p:txBody>
      </p:sp>
      <p:sp>
        <p:nvSpPr>
          <p:cNvPr id="4" name="Sprechblase: rechteckig mit abgerundeten Ecken 3">
            <a:extLst>
              <a:ext uri="{FF2B5EF4-FFF2-40B4-BE49-F238E27FC236}">
                <a16:creationId xmlns:a16="http://schemas.microsoft.com/office/drawing/2014/main" id="{8F436372-5D48-4211-955C-FF6BFBB2272E}"/>
              </a:ext>
            </a:extLst>
          </p:cNvPr>
          <p:cNvSpPr/>
          <p:nvPr/>
        </p:nvSpPr>
        <p:spPr>
          <a:xfrm>
            <a:off x="7394820" y="707722"/>
            <a:ext cx="3015461" cy="1616304"/>
          </a:xfrm>
          <a:prstGeom prst="wedgeRoundRectCallout">
            <a:avLst>
              <a:gd name="adj1" fmla="val -62735"/>
              <a:gd name="adj2" fmla="val 4021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de-CH" dirty="0"/>
          </a:p>
          <a:p>
            <a:r>
              <a:rPr lang="de-CH" dirty="0"/>
              <a:t>«Der gemeinsame Nenner»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Wirkung im Körper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Hauptaufgabe der Stufe</a:t>
            </a: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DBF6F087-E3AA-4A26-82D7-9DC5F9193F7E}"/>
              </a:ext>
            </a:extLst>
          </p:cNvPr>
          <p:cNvGrpSpPr/>
          <p:nvPr/>
        </p:nvGrpSpPr>
        <p:grpSpPr>
          <a:xfrm>
            <a:off x="9500801" y="139063"/>
            <a:ext cx="1257572" cy="1080000"/>
            <a:chOff x="3438525" y="909637"/>
            <a:chExt cx="1257572" cy="1080000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D728A823-C7C4-43AE-BCB9-CC2877B544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38525" y="909637"/>
              <a:ext cx="1139206" cy="1080000"/>
            </a:xfrm>
            <a:prstGeom prst="rect">
              <a:avLst/>
            </a:prstGeom>
          </p:spPr>
        </p:pic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BC9A9B12-5D42-46F3-ACAC-5F3484B3383E}"/>
                </a:ext>
              </a:extLst>
            </p:cNvPr>
            <p:cNvSpPr txBox="1"/>
            <p:nvPr/>
          </p:nvSpPr>
          <p:spPr>
            <a:xfrm>
              <a:off x="4077786" y="1551831"/>
              <a:ext cx="6183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/>
                <a:t>Nr. 1</a:t>
              </a:r>
            </a:p>
          </p:txBody>
        </p:sp>
      </p:grpSp>
      <p:sp>
        <p:nvSpPr>
          <p:cNvPr id="29" name="Sprechblase: rechteckig mit abgerundeten Ecken 28">
            <a:extLst>
              <a:ext uri="{FF2B5EF4-FFF2-40B4-BE49-F238E27FC236}">
                <a16:creationId xmlns:a16="http://schemas.microsoft.com/office/drawing/2014/main" id="{A5A0F91A-8751-41F6-AD45-D109F97DFA8D}"/>
              </a:ext>
            </a:extLst>
          </p:cNvPr>
          <p:cNvSpPr/>
          <p:nvPr/>
        </p:nvSpPr>
        <p:spPr>
          <a:xfrm>
            <a:off x="8078413" y="2684361"/>
            <a:ext cx="3882690" cy="1658348"/>
          </a:xfrm>
          <a:prstGeom prst="wedgeRoundRectCallout">
            <a:avLst>
              <a:gd name="adj1" fmla="val -63791"/>
              <a:gd name="adj2" fmla="val 1792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CH" dirty="0"/>
              <a:t>«Gewusst was – gewusst wieviel»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Täglicher Bedarf pro Stufe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Täglicher Bedarf der Nährstoffe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Flexibel Lebensmittel austauschen</a:t>
            </a:r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676CD035-72A0-4AA1-87DA-A3471A8215F5}"/>
              </a:ext>
            </a:extLst>
          </p:cNvPr>
          <p:cNvGrpSpPr/>
          <p:nvPr/>
        </p:nvGrpSpPr>
        <p:grpSpPr>
          <a:xfrm>
            <a:off x="10701541" y="1686492"/>
            <a:ext cx="1257572" cy="1080000"/>
            <a:chOff x="3438525" y="909637"/>
            <a:chExt cx="1257572" cy="1080000"/>
          </a:xfrm>
        </p:grpSpPr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4ADC425C-6E2F-47BB-89FE-E8C2B5902F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38525" y="909637"/>
              <a:ext cx="1139206" cy="1080000"/>
            </a:xfrm>
            <a:prstGeom prst="rect">
              <a:avLst/>
            </a:prstGeom>
          </p:spPr>
        </p:pic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019303E4-F0CC-40E9-9E15-41FA284DD4D8}"/>
                </a:ext>
              </a:extLst>
            </p:cNvPr>
            <p:cNvSpPr txBox="1"/>
            <p:nvPr/>
          </p:nvSpPr>
          <p:spPr>
            <a:xfrm>
              <a:off x="4077786" y="1551831"/>
              <a:ext cx="618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dirty="0"/>
                <a:t>Nr. 2</a:t>
              </a:r>
            </a:p>
          </p:txBody>
        </p:sp>
      </p:grpSp>
      <p:sp>
        <p:nvSpPr>
          <p:cNvPr id="30" name="Sprechblase: rechteckig mit abgerundeten Ecken 29">
            <a:extLst>
              <a:ext uri="{FF2B5EF4-FFF2-40B4-BE49-F238E27FC236}">
                <a16:creationId xmlns:a16="http://schemas.microsoft.com/office/drawing/2014/main" id="{C19DACC9-5C9A-41D9-A04B-E1AD5EAB40FC}"/>
              </a:ext>
            </a:extLst>
          </p:cNvPr>
          <p:cNvSpPr/>
          <p:nvPr/>
        </p:nvSpPr>
        <p:spPr>
          <a:xfrm>
            <a:off x="8189236" y="4474127"/>
            <a:ext cx="3151565" cy="1616304"/>
          </a:xfrm>
          <a:prstGeom prst="wedgeRoundRectCallout">
            <a:avLst>
              <a:gd name="adj1" fmla="val -59918"/>
              <a:gd name="adj2" fmla="val -4436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CH" dirty="0"/>
              <a:t>«Genussvolle Pyramide»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Degustation vorbereiten</a:t>
            </a:r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7369D703-C07C-4BA4-9CC4-D2DA11536B66}"/>
              </a:ext>
            </a:extLst>
          </p:cNvPr>
          <p:cNvGrpSpPr/>
          <p:nvPr/>
        </p:nvGrpSpPr>
        <p:grpSpPr>
          <a:xfrm>
            <a:off x="10487169" y="5471864"/>
            <a:ext cx="1257572" cy="1080000"/>
            <a:chOff x="3438525" y="909637"/>
            <a:chExt cx="1257572" cy="1080000"/>
          </a:xfrm>
        </p:grpSpPr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BFC7CEBE-11D6-4096-8C4E-24EF78D0EE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38525" y="909637"/>
              <a:ext cx="1139206" cy="1080000"/>
            </a:xfrm>
            <a:prstGeom prst="rect">
              <a:avLst/>
            </a:prstGeom>
          </p:spPr>
        </p:pic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7AE18B29-AE95-4C42-BEB8-CBD458D097ED}"/>
                </a:ext>
              </a:extLst>
            </p:cNvPr>
            <p:cNvSpPr txBox="1"/>
            <p:nvPr/>
          </p:nvSpPr>
          <p:spPr>
            <a:xfrm>
              <a:off x="4077786" y="1551831"/>
              <a:ext cx="6183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/>
                <a:t>Nr. 3</a:t>
              </a:r>
            </a:p>
          </p:txBody>
        </p:sp>
      </p:grpSp>
      <p:sp>
        <p:nvSpPr>
          <p:cNvPr id="31" name="Sprechblase: rechteckig mit abgerundeten Ecken 30">
            <a:extLst>
              <a:ext uri="{FF2B5EF4-FFF2-40B4-BE49-F238E27FC236}">
                <a16:creationId xmlns:a16="http://schemas.microsoft.com/office/drawing/2014/main" id="{A9F0EC64-4A05-42DE-843D-377AE466272E}"/>
              </a:ext>
            </a:extLst>
          </p:cNvPr>
          <p:cNvSpPr/>
          <p:nvPr/>
        </p:nvSpPr>
        <p:spPr>
          <a:xfrm>
            <a:off x="5134812" y="4773285"/>
            <a:ext cx="2936058" cy="1616304"/>
          </a:xfrm>
          <a:prstGeom prst="wedgeRoundRectCallout">
            <a:avLst>
              <a:gd name="adj1" fmla="val -17312"/>
              <a:gd name="adj2" fmla="val -6493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CH" dirty="0"/>
              <a:t>«Steckbrief – Lebensmittel»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Produktion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Angebot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Wirtschaft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2948E352-61B0-4D66-AA49-8CA3F2C8EE75}"/>
              </a:ext>
            </a:extLst>
          </p:cNvPr>
          <p:cNvGrpSpPr/>
          <p:nvPr/>
        </p:nvGrpSpPr>
        <p:grpSpPr>
          <a:xfrm>
            <a:off x="7056204" y="5574058"/>
            <a:ext cx="1257572" cy="1080000"/>
            <a:chOff x="3438525" y="909637"/>
            <a:chExt cx="1257572" cy="1080000"/>
          </a:xfrm>
        </p:grpSpPr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7EE7CBB7-049F-4710-8312-E17576FDF36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38525" y="909637"/>
              <a:ext cx="1139206" cy="1080000"/>
            </a:xfrm>
            <a:prstGeom prst="rect">
              <a:avLst/>
            </a:prstGeom>
          </p:spPr>
        </p:pic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F7FA6413-2E49-4F08-A8E0-A0D73BFDBD6A}"/>
                </a:ext>
              </a:extLst>
            </p:cNvPr>
            <p:cNvSpPr txBox="1"/>
            <p:nvPr/>
          </p:nvSpPr>
          <p:spPr>
            <a:xfrm>
              <a:off x="4077786" y="1551831"/>
              <a:ext cx="6183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/>
                <a:t>Nr. 4</a:t>
              </a:r>
            </a:p>
          </p:txBody>
        </p:sp>
      </p:grpSp>
      <p:sp>
        <p:nvSpPr>
          <p:cNvPr id="32" name="Sprechblase: rechteckig mit abgerundeten Ecken 31">
            <a:extLst>
              <a:ext uri="{FF2B5EF4-FFF2-40B4-BE49-F238E27FC236}">
                <a16:creationId xmlns:a16="http://schemas.microsoft.com/office/drawing/2014/main" id="{1E71CB65-7578-4FD6-801B-D9509CC939B2}"/>
              </a:ext>
            </a:extLst>
          </p:cNvPr>
          <p:cNvSpPr/>
          <p:nvPr/>
        </p:nvSpPr>
        <p:spPr>
          <a:xfrm>
            <a:off x="1968226" y="5073287"/>
            <a:ext cx="3020870" cy="1241279"/>
          </a:xfrm>
          <a:prstGeom prst="wedgeRoundRectCallout">
            <a:avLst>
              <a:gd name="adj1" fmla="val 29871"/>
              <a:gd name="adj2" fmla="val -69505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CH" dirty="0"/>
              <a:t>«Pyramide und Berufe»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Berufsleute befragen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Interviewfragen sammeln</a:t>
            </a: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CF0B22E2-A7E8-415D-83B7-ADA3C9E3500B}"/>
              </a:ext>
            </a:extLst>
          </p:cNvPr>
          <p:cNvGrpSpPr/>
          <p:nvPr/>
        </p:nvGrpSpPr>
        <p:grpSpPr>
          <a:xfrm>
            <a:off x="931750" y="5610278"/>
            <a:ext cx="1257572" cy="1080000"/>
            <a:chOff x="3438525" y="909637"/>
            <a:chExt cx="1257572" cy="1080000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3BBC7E0F-8439-4665-9C3D-874DA638D1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38525" y="909637"/>
              <a:ext cx="1139206" cy="1080000"/>
            </a:xfrm>
            <a:prstGeom prst="rect">
              <a:avLst/>
            </a:prstGeom>
          </p:spPr>
        </p:pic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405452AA-1316-40BD-971F-E913800B229D}"/>
                </a:ext>
              </a:extLst>
            </p:cNvPr>
            <p:cNvSpPr txBox="1"/>
            <p:nvPr/>
          </p:nvSpPr>
          <p:spPr>
            <a:xfrm>
              <a:off x="4077786" y="1551831"/>
              <a:ext cx="6183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/>
                <a:t>Nr. 5</a:t>
              </a:r>
            </a:p>
          </p:txBody>
        </p:sp>
      </p:grpSp>
      <p:sp>
        <p:nvSpPr>
          <p:cNvPr id="33" name="Sprechblase: rechteckig mit abgerundeten Ecken 32">
            <a:extLst>
              <a:ext uri="{FF2B5EF4-FFF2-40B4-BE49-F238E27FC236}">
                <a16:creationId xmlns:a16="http://schemas.microsoft.com/office/drawing/2014/main" id="{D9C9FEB1-140D-4208-8786-F7609995ADA7}"/>
              </a:ext>
            </a:extLst>
          </p:cNvPr>
          <p:cNvSpPr/>
          <p:nvPr/>
        </p:nvSpPr>
        <p:spPr>
          <a:xfrm>
            <a:off x="838743" y="1029318"/>
            <a:ext cx="2623128" cy="1616304"/>
          </a:xfrm>
          <a:prstGeom prst="wedgeRoundRectCallout">
            <a:avLst>
              <a:gd name="adj1" fmla="val 67547"/>
              <a:gd name="adj2" fmla="val 3049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CH" dirty="0"/>
              <a:t>«Lexikon»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Hintergrundinfos ergänzen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Tippliste erstellen (Hast du gewusst, …)</a:t>
            </a:r>
          </a:p>
        </p:txBody>
      </p:sp>
      <p:sp>
        <p:nvSpPr>
          <p:cNvPr id="34" name="Sprechblase: rechteckig mit abgerundeten Ecken 33">
            <a:extLst>
              <a:ext uri="{FF2B5EF4-FFF2-40B4-BE49-F238E27FC236}">
                <a16:creationId xmlns:a16="http://schemas.microsoft.com/office/drawing/2014/main" id="{72A3B029-E07E-4958-8453-FF77E64F0247}"/>
              </a:ext>
            </a:extLst>
          </p:cNvPr>
          <p:cNvSpPr/>
          <p:nvPr/>
        </p:nvSpPr>
        <p:spPr>
          <a:xfrm>
            <a:off x="164406" y="2809936"/>
            <a:ext cx="3607640" cy="1583359"/>
          </a:xfrm>
          <a:prstGeom prst="wedgeRoundRectCallout">
            <a:avLst>
              <a:gd name="adj1" fmla="val 61209"/>
              <a:gd name="adj2" fmla="val -2378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CH" dirty="0"/>
              <a:t>«Unter der Lupe»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Hauptnährstoff/e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Nährstoffaufgaben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Vorkommen in Lebensmitteln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A1F23179-7586-46B6-960E-FC06E1CC7A32}"/>
              </a:ext>
            </a:extLst>
          </p:cNvPr>
          <p:cNvGrpSpPr/>
          <p:nvPr/>
        </p:nvGrpSpPr>
        <p:grpSpPr>
          <a:xfrm>
            <a:off x="245235" y="167722"/>
            <a:ext cx="1257572" cy="1080000"/>
            <a:chOff x="3438525" y="909637"/>
            <a:chExt cx="1257572" cy="1080000"/>
          </a:xfrm>
        </p:grpSpPr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81513EC9-CABD-46B5-B45A-A9303FEBE3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38525" y="909637"/>
              <a:ext cx="1139206" cy="1080000"/>
            </a:xfrm>
            <a:prstGeom prst="rect">
              <a:avLst/>
            </a:prstGeom>
          </p:spPr>
        </p:pic>
        <p:sp>
          <p:nvSpPr>
            <p:cNvPr id="25" name="Textfeld 24">
              <a:extLst>
                <a:ext uri="{FF2B5EF4-FFF2-40B4-BE49-F238E27FC236}">
                  <a16:creationId xmlns:a16="http://schemas.microsoft.com/office/drawing/2014/main" id="{B0DE09A1-2041-4E54-9AF4-DDC0FC004209}"/>
                </a:ext>
              </a:extLst>
            </p:cNvPr>
            <p:cNvSpPr txBox="1"/>
            <p:nvPr/>
          </p:nvSpPr>
          <p:spPr>
            <a:xfrm>
              <a:off x="4077786" y="1551831"/>
              <a:ext cx="6183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/>
                <a:t>Nr. 7</a:t>
              </a:r>
            </a:p>
          </p:txBody>
        </p:sp>
      </p:grpSp>
      <p:sp>
        <p:nvSpPr>
          <p:cNvPr id="35" name="Sprechblase: rechteckig mit abgerundeten Ecken 34">
            <a:extLst>
              <a:ext uri="{FF2B5EF4-FFF2-40B4-BE49-F238E27FC236}">
                <a16:creationId xmlns:a16="http://schemas.microsoft.com/office/drawing/2014/main" id="{7F8380C5-C63E-4C78-A244-9B31C2612700}"/>
              </a:ext>
            </a:extLst>
          </p:cNvPr>
          <p:cNvSpPr/>
          <p:nvPr/>
        </p:nvSpPr>
        <p:spPr>
          <a:xfrm>
            <a:off x="3753131" y="537865"/>
            <a:ext cx="2623128" cy="1616304"/>
          </a:xfrm>
          <a:prstGeom prst="wedgeRoundRectCallout">
            <a:avLst>
              <a:gd name="adj1" fmla="val 22125"/>
              <a:gd name="adj2" fmla="val 6535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CH" dirty="0"/>
              <a:t>«Wissen, was essen»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Webseite der Schweiz. Gesellschaft für Ernährung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CH" dirty="0"/>
              <a:t>Test machen</a:t>
            </a:r>
          </a:p>
        </p:txBody>
      </p: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4AA62220-936D-46C9-83F8-60797718D6C4}"/>
              </a:ext>
            </a:extLst>
          </p:cNvPr>
          <p:cNvGrpSpPr/>
          <p:nvPr/>
        </p:nvGrpSpPr>
        <p:grpSpPr>
          <a:xfrm>
            <a:off x="5976204" y="99248"/>
            <a:ext cx="1080000" cy="1080000"/>
            <a:chOff x="1142711" y="416008"/>
            <a:chExt cx="1909330" cy="1810100"/>
          </a:xfrm>
        </p:grpSpPr>
        <p:pic>
          <p:nvPicPr>
            <p:cNvPr id="27" name="Grafik 26">
              <a:extLst>
                <a:ext uri="{FF2B5EF4-FFF2-40B4-BE49-F238E27FC236}">
                  <a16:creationId xmlns:a16="http://schemas.microsoft.com/office/drawing/2014/main" id="{21D8371C-8B24-40FE-8C5F-B8DDE8E9EB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42711" y="416008"/>
              <a:ext cx="1909330" cy="1810100"/>
            </a:xfrm>
            <a:prstGeom prst="rect">
              <a:avLst/>
            </a:prstGeom>
          </p:spPr>
        </p:pic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74287AE9-2D30-4EE8-AFB5-DF42694FD851}"/>
                </a:ext>
              </a:extLst>
            </p:cNvPr>
            <p:cNvSpPr txBox="1"/>
            <p:nvPr/>
          </p:nvSpPr>
          <p:spPr>
            <a:xfrm>
              <a:off x="2216728" y="1496291"/>
              <a:ext cx="6183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/>
                <a:t>Nr. 8</a:t>
              </a:r>
            </a:p>
          </p:txBody>
        </p:sp>
      </p:grp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238F63DE-9175-4ACC-ADDC-799E2EF7FE64}"/>
              </a:ext>
            </a:extLst>
          </p:cNvPr>
          <p:cNvGrpSpPr/>
          <p:nvPr/>
        </p:nvGrpSpPr>
        <p:grpSpPr>
          <a:xfrm>
            <a:off x="192416" y="4177479"/>
            <a:ext cx="1257572" cy="1080000"/>
            <a:chOff x="3438525" y="909637"/>
            <a:chExt cx="1257572" cy="1080000"/>
          </a:xfrm>
        </p:grpSpPr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1CF2A330-60E4-4CC1-82D0-2D07B4BFB8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38525" y="909637"/>
              <a:ext cx="1139206" cy="1080000"/>
            </a:xfrm>
            <a:prstGeom prst="rect">
              <a:avLst/>
            </a:prstGeom>
          </p:spPr>
        </p:pic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57AE104D-A8B1-4797-ACCA-5D4CCC42736D}"/>
                </a:ext>
              </a:extLst>
            </p:cNvPr>
            <p:cNvSpPr txBox="1"/>
            <p:nvPr/>
          </p:nvSpPr>
          <p:spPr>
            <a:xfrm>
              <a:off x="4077786" y="1551831"/>
              <a:ext cx="6183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/>
                <a:t>Nr. 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4373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1F718BEE-3386-49FE-AAC3-2EB43614B019}"/>
              </a:ext>
            </a:extLst>
          </p:cNvPr>
          <p:cNvGrpSpPr/>
          <p:nvPr/>
        </p:nvGrpSpPr>
        <p:grpSpPr>
          <a:xfrm>
            <a:off x="827855" y="480809"/>
            <a:ext cx="1257572" cy="1080000"/>
            <a:chOff x="3438525" y="909637"/>
            <a:chExt cx="1257572" cy="1080000"/>
          </a:xfrm>
        </p:grpSpPr>
        <p:pic>
          <p:nvPicPr>
            <p:cNvPr id="3" name="Grafik 2">
              <a:extLst>
                <a:ext uri="{FF2B5EF4-FFF2-40B4-BE49-F238E27FC236}">
                  <a16:creationId xmlns:a16="http://schemas.microsoft.com/office/drawing/2014/main" id="{EBDE16FA-0639-4DD0-816A-97912CE8A4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38525" y="909637"/>
              <a:ext cx="1139206" cy="1080000"/>
            </a:xfrm>
            <a:prstGeom prst="rect">
              <a:avLst/>
            </a:prstGeom>
          </p:spPr>
        </p:pic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001DC0A3-0898-47FE-8F1E-647923C84885}"/>
                </a:ext>
              </a:extLst>
            </p:cNvPr>
            <p:cNvSpPr txBox="1"/>
            <p:nvPr/>
          </p:nvSpPr>
          <p:spPr>
            <a:xfrm>
              <a:off x="4077786" y="1551831"/>
              <a:ext cx="6183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/>
                <a:t>Nr.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6739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FE45F27-E4B2-45B0-ADF1-E026DE974E59}"/>
              </a:ext>
            </a:extLst>
          </p:cNvPr>
          <p:cNvGrpSpPr/>
          <p:nvPr/>
        </p:nvGrpSpPr>
        <p:grpSpPr>
          <a:xfrm>
            <a:off x="698559" y="596601"/>
            <a:ext cx="1257572" cy="1080000"/>
            <a:chOff x="3438525" y="909637"/>
            <a:chExt cx="1257572" cy="1080000"/>
          </a:xfrm>
        </p:grpSpPr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71010330-8BB8-4F21-BB57-3910C2FFBC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38525" y="909637"/>
              <a:ext cx="1139206" cy="1080000"/>
            </a:xfrm>
            <a:prstGeom prst="rect">
              <a:avLst/>
            </a:prstGeom>
          </p:spPr>
        </p:pic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9F9F2FB3-5831-48EA-A676-27F8C21007DE}"/>
                </a:ext>
              </a:extLst>
            </p:cNvPr>
            <p:cNvSpPr txBox="1"/>
            <p:nvPr/>
          </p:nvSpPr>
          <p:spPr>
            <a:xfrm>
              <a:off x="4077786" y="1551831"/>
              <a:ext cx="6183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dirty="0"/>
                <a:t>Nr.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79181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C242AB3-5495-43FC-B391-030D4B2DB7A3}"/>
              </a:ext>
            </a:extLst>
          </p:cNvPr>
          <p:cNvGrpSpPr/>
          <p:nvPr/>
        </p:nvGrpSpPr>
        <p:grpSpPr>
          <a:xfrm>
            <a:off x="558078" y="511937"/>
            <a:ext cx="1257572" cy="1080000"/>
            <a:chOff x="3438525" y="909637"/>
            <a:chExt cx="1257572" cy="1080000"/>
          </a:xfrm>
        </p:grpSpPr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DB7D100B-078B-4B52-BEF8-417BD7DEBD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38525" y="909637"/>
              <a:ext cx="1139206" cy="1080000"/>
            </a:xfrm>
            <a:prstGeom prst="rect">
              <a:avLst/>
            </a:prstGeom>
          </p:spPr>
        </p:pic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0ED09F33-F75F-42DF-9942-5497DF7C9588}"/>
                </a:ext>
              </a:extLst>
            </p:cNvPr>
            <p:cNvSpPr txBox="1"/>
            <p:nvPr/>
          </p:nvSpPr>
          <p:spPr>
            <a:xfrm>
              <a:off x="4077786" y="1551831"/>
              <a:ext cx="6183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/>
                <a:t>Nr.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8395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2CF89C8D-5B4E-4700-90AF-C2BB543BB5FE}"/>
              </a:ext>
            </a:extLst>
          </p:cNvPr>
          <p:cNvGrpSpPr/>
          <p:nvPr/>
        </p:nvGrpSpPr>
        <p:grpSpPr>
          <a:xfrm>
            <a:off x="590749" y="457112"/>
            <a:ext cx="1257572" cy="1080000"/>
            <a:chOff x="3438525" y="909637"/>
            <a:chExt cx="1257572" cy="1080000"/>
          </a:xfrm>
        </p:grpSpPr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9565BA0E-C295-47B4-A475-1C7AACFDB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38525" y="909637"/>
              <a:ext cx="1139206" cy="1080000"/>
            </a:xfrm>
            <a:prstGeom prst="rect">
              <a:avLst/>
            </a:prstGeom>
          </p:spPr>
        </p:pic>
        <p:sp>
          <p:nvSpPr>
            <p:cNvPr id="13" name="Textfeld 12">
              <a:extLst>
                <a:ext uri="{FF2B5EF4-FFF2-40B4-BE49-F238E27FC236}">
                  <a16:creationId xmlns:a16="http://schemas.microsoft.com/office/drawing/2014/main" id="{D1B7784D-6813-41FC-B4F2-F0714C86378D}"/>
                </a:ext>
              </a:extLst>
            </p:cNvPr>
            <p:cNvSpPr txBox="1"/>
            <p:nvPr/>
          </p:nvSpPr>
          <p:spPr>
            <a:xfrm>
              <a:off x="4077786" y="1551831"/>
              <a:ext cx="6183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/>
                <a:t>Nr. 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4717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EF235365-35F9-4D36-B3D9-87A9E94B042E}"/>
              </a:ext>
            </a:extLst>
          </p:cNvPr>
          <p:cNvGrpSpPr/>
          <p:nvPr/>
        </p:nvGrpSpPr>
        <p:grpSpPr>
          <a:xfrm>
            <a:off x="673132" y="521042"/>
            <a:ext cx="1257572" cy="1080000"/>
            <a:chOff x="3438525" y="909637"/>
            <a:chExt cx="1257572" cy="1080000"/>
          </a:xfrm>
        </p:grpSpPr>
        <p:pic>
          <p:nvPicPr>
            <p:cNvPr id="15" name="Grafik 14">
              <a:extLst>
                <a:ext uri="{FF2B5EF4-FFF2-40B4-BE49-F238E27FC236}">
                  <a16:creationId xmlns:a16="http://schemas.microsoft.com/office/drawing/2014/main" id="{8D2A31A7-C89D-4D44-AF3E-FC4A990757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38525" y="909637"/>
              <a:ext cx="1139206" cy="1080000"/>
            </a:xfrm>
            <a:prstGeom prst="rect">
              <a:avLst/>
            </a:prstGeom>
          </p:spPr>
        </p:pic>
        <p:sp>
          <p:nvSpPr>
            <p:cNvPr id="16" name="Textfeld 15">
              <a:extLst>
                <a:ext uri="{FF2B5EF4-FFF2-40B4-BE49-F238E27FC236}">
                  <a16:creationId xmlns:a16="http://schemas.microsoft.com/office/drawing/2014/main" id="{43F4D63A-4F8B-4D88-BD23-ADBB608BB1CE}"/>
                </a:ext>
              </a:extLst>
            </p:cNvPr>
            <p:cNvSpPr txBox="1"/>
            <p:nvPr/>
          </p:nvSpPr>
          <p:spPr>
            <a:xfrm>
              <a:off x="4077786" y="1551831"/>
              <a:ext cx="6183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/>
                <a:t>Nr. 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3194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C1A7D44D-BE90-4AFE-9934-E8AE5969A085}"/>
              </a:ext>
            </a:extLst>
          </p:cNvPr>
          <p:cNvGrpSpPr/>
          <p:nvPr/>
        </p:nvGrpSpPr>
        <p:grpSpPr>
          <a:xfrm>
            <a:off x="506453" y="723079"/>
            <a:ext cx="1257572" cy="1080000"/>
            <a:chOff x="3438525" y="909637"/>
            <a:chExt cx="1257572" cy="1080000"/>
          </a:xfrm>
        </p:grpSpPr>
        <p:pic>
          <p:nvPicPr>
            <p:cNvPr id="21" name="Grafik 20">
              <a:extLst>
                <a:ext uri="{FF2B5EF4-FFF2-40B4-BE49-F238E27FC236}">
                  <a16:creationId xmlns:a16="http://schemas.microsoft.com/office/drawing/2014/main" id="{5170D093-D198-4D51-9E52-73889837963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38525" y="909637"/>
              <a:ext cx="1139206" cy="1080000"/>
            </a:xfrm>
            <a:prstGeom prst="rect">
              <a:avLst/>
            </a:prstGeom>
          </p:spPr>
        </p:pic>
        <p:sp>
          <p:nvSpPr>
            <p:cNvPr id="22" name="Textfeld 21">
              <a:extLst>
                <a:ext uri="{FF2B5EF4-FFF2-40B4-BE49-F238E27FC236}">
                  <a16:creationId xmlns:a16="http://schemas.microsoft.com/office/drawing/2014/main" id="{167C8967-0FE8-4BD9-9B5F-FC8789AEEA86}"/>
                </a:ext>
              </a:extLst>
            </p:cNvPr>
            <p:cNvSpPr txBox="1"/>
            <p:nvPr/>
          </p:nvSpPr>
          <p:spPr>
            <a:xfrm>
              <a:off x="4077786" y="1551831"/>
              <a:ext cx="6183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/>
                <a:t>Nr. 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865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906ECB00-B2BC-4F05-8C3A-A2EAD5F81A0A}"/>
              </a:ext>
            </a:extLst>
          </p:cNvPr>
          <p:cNvGrpSpPr/>
          <p:nvPr/>
        </p:nvGrpSpPr>
        <p:grpSpPr>
          <a:xfrm>
            <a:off x="245235" y="167722"/>
            <a:ext cx="1257572" cy="1080000"/>
            <a:chOff x="3438525" y="909637"/>
            <a:chExt cx="1257572" cy="1080000"/>
          </a:xfrm>
        </p:grpSpPr>
        <p:pic>
          <p:nvPicPr>
            <p:cNvPr id="18" name="Grafik 17">
              <a:extLst>
                <a:ext uri="{FF2B5EF4-FFF2-40B4-BE49-F238E27FC236}">
                  <a16:creationId xmlns:a16="http://schemas.microsoft.com/office/drawing/2014/main" id="{A7215F71-8984-4F71-BDB5-4979122046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38525" y="909637"/>
              <a:ext cx="1139206" cy="1080000"/>
            </a:xfrm>
            <a:prstGeom prst="rect">
              <a:avLst/>
            </a:prstGeom>
          </p:spPr>
        </p:pic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E69C7762-8B81-46E0-A29C-5D2A18F76834}"/>
                </a:ext>
              </a:extLst>
            </p:cNvPr>
            <p:cNvSpPr txBox="1"/>
            <p:nvPr/>
          </p:nvSpPr>
          <p:spPr>
            <a:xfrm>
              <a:off x="4077786" y="1551831"/>
              <a:ext cx="6183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/>
                <a:t>Nr. 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7204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Breitbild</PresentationFormat>
  <Paragraphs>46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Wednesday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Madlen Herrmann</dc:creator>
  <cp:lastModifiedBy>Madlen Herrmann</cp:lastModifiedBy>
  <cp:revision>9</cp:revision>
  <dcterms:created xsi:type="dcterms:W3CDTF">2018-10-02T09:02:18Z</dcterms:created>
  <dcterms:modified xsi:type="dcterms:W3CDTF">2018-10-02T13:32:06Z</dcterms:modified>
</cp:coreProperties>
</file>